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 Slab Light" panose="020B0604020202020204" charset="0"/>
      <p:regular r:id="rId24"/>
      <p:bold r:id="rId25"/>
    </p:embeddedFont>
    <p:embeddedFont>
      <p:font typeface="Roboto Slab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t="11809" b="131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07818" y="2510090"/>
            <a:ext cx="48710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>
                <a:solidFill>
                  <a:srgbClr val="0070C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Jace McPherson, Salvador Sanchez, Zack Fravel, 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David Darling, Jonathon Raney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249383" y="6276109"/>
            <a:ext cx="21113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31, 2018</a:t>
            </a:r>
            <a:endParaRPr dirty="0"/>
          </a:p>
        </p:txBody>
      </p:sp>
      <p:sp>
        <p:nvSpPr>
          <p:cNvPr id="87" name="Shape 87"/>
          <p:cNvSpPr txBox="1"/>
          <p:nvPr/>
        </p:nvSpPr>
        <p:spPr>
          <a:xfrm>
            <a:off x="249375" y="665475"/>
            <a:ext cx="57606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WebDNA</a:t>
            </a:r>
            <a:endParaRPr sz="4800" dirty="0">
              <a:solidFill>
                <a:srgbClr val="4A86E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Final Presentation</a:t>
            </a:r>
            <a:endParaRPr sz="3200" dirty="0">
              <a:solidFill>
                <a:srgbClr val="4A86E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79B2-9FA8-44AA-96DF-36DBCD2F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365125"/>
            <a:ext cx="11215255" cy="1325563"/>
          </a:xfrm>
        </p:spPr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Looking Back: Simulation Visualization Problems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28785-0AA9-473F-A089-9084F8CC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dirty="0" err="1">
                <a:solidFill>
                  <a:schemeClr val="bg1"/>
                </a:solidFill>
              </a:rPr>
              <a:t>HTMoL</a:t>
            </a:r>
            <a:r>
              <a:rPr lang="en-US" dirty="0">
                <a:solidFill>
                  <a:schemeClr val="bg1"/>
                </a:solidFill>
              </a:rPr>
              <a:t> was not compatible with </a:t>
            </a:r>
            <a:r>
              <a:rPr lang="en-US" dirty="0" err="1">
                <a:solidFill>
                  <a:schemeClr val="bg1"/>
                </a:solidFill>
              </a:rPr>
              <a:t>oxDNA</a:t>
            </a:r>
            <a:r>
              <a:rPr lang="en-US" dirty="0">
                <a:solidFill>
                  <a:schemeClr val="bg1"/>
                </a:solidFill>
              </a:rPr>
              <a:t> output files.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This required a workaround using </a:t>
            </a:r>
            <a:r>
              <a:rPr lang="en-US" dirty="0" err="1">
                <a:solidFill>
                  <a:schemeClr val="bg1"/>
                </a:solidFill>
              </a:rPr>
              <a:t>Gromacs</a:t>
            </a:r>
            <a:r>
              <a:rPr lang="en-US" dirty="0">
                <a:solidFill>
                  <a:schemeClr val="bg1"/>
                </a:solidFill>
              </a:rPr>
              <a:t> to convert output to XTC files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This conversion does not always work correctly and can cause problems while rendering</a:t>
            </a:r>
          </a:p>
          <a:p>
            <a:pPr>
              <a:buClr>
                <a:schemeClr val="bg1"/>
              </a:buClr>
            </a:pPr>
            <a:r>
              <a:rPr lang="en-US" dirty="0" err="1">
                <a:solidFill>
                  <a:schemeClr val="bg1"/>
                </a:solidFill>
              </a:rPr>
              <a:t>HTMoL</a:t>
            </a:r>
            <a:r>
              <a:rPr lang="en-US" dirty="0">
                <a:solidFill>
                  <a:schemeClr val="bg1"/>
                </a:solidFill>
              </a:rPr>
              <a:t> currently only works on </a:t>
            </a:r>
            <a:r>
              <a:rPr lang="en-US" dirty="0" err="1">
                <a:solidFill>
                  <a:schemeClr val="bg1"/>
                </a:solidFill>
              </a:rPr>
              <a:t>FireFox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Many users will want Chrome support</a:t>
            </a:r>
          </a:p>
          <a:p>
            <a:pPr lvl="1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2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Client: Custom Script Uploader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goal was to provide a simple way for users to upload and make use of their own locally-written python scripts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</a:pPr>
            <a:endParaRPr lang="en-US"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rgbClr val="D9D9D9"/>
                </a:solidFill>
              </a:rPr>
              <a:t>Scripts are uploaded from client page and stored on the Django server for later use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</a:pPr>
            <a:endParaRPr lang="en-US"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rgbClr val="D9D9D9"/>
                </a:solidFill>
              </a:rPr>
              <a:t>Clients can specify filenames and descriptions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endParaRPr lang="en-US"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rgbClr val="D9D9D9"/>
                </a:solidFill>
              </a:rPr>
              <a:t>Under the hood, files are sent in PUT request bodies and read by the server along with a JSON payload with all relevant information to be stored in the server database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endParaRPr lang="en-US"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endParaRPr dirty="0">
              <a:solidFill>
                <a:srgbClr val="D9D9D9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9D9D9"/>
              </a:solidFill>
            </a:endParaRPr>
          </a:p>
        </p:txBody>
      </p:sp>
      <p:pic>
        <p:nvPicPr>
          <p:cNvPr id="2052" name="Picture 4" descr="Very Basic Download From Cloud icon">
            <a:extLst>
              <a:ext uri="{FF2B5EF4-FFF2-40B4-BE49-F238E27FC236}">
                <a16:creationId xmlns:a16="http://schemas.microsoft.com/office/drawing/2014/main" id="{8BC8382A-B690-4B2B-BF2A-00D07EE78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51" y="133164"/>
            <a:ext cx="1336829" cy="133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239697" y="0"/>
            <a:ext cx="1111745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9D9D9"/>
                </a:solidFill>
              </a:rPr>
              <a:t>Looking Back: Custom Script Execution Manager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751074" y="1004171"/>
            <a:ext cx="10515600" cy="5325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Char char="•"/>
            </a:pPr>
            <a:r>
              <a:rPr lang="en-US" dirty="0">
                <a:solidFill>
                  <a:srgbClr val="D9D9D9"/>
                </a:solidFill>
              </a:rPr>
              <a:t>We planned was to set up a method for sandboxing user scripts to ensure malicious scripts didn’t have access to many system resources.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Char char="•"/>
            </a:pPr>
            <a:r>
              <a:rPr lang="en-US" dirty="0">
                <a:solidFill>
                  <a:srgbClr val="D9D9D9"/>
                </a:solidFill>
              </a:rPr>
              <a:t>Implementing this correctly would’ve taken a lot of time and possibly have required setting up an additional VM to provide complete protection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Char char="•"/>
            </a:pPr>
            <a:r>
              <a:rPr lang="en-US" dirty="0">
                <a:solidFill>
                  <a:srgbClr val="D9D9D9"/>
                </a:solidFill>
              </a:rPr>
              <a:t>This functionality was removed and scripts are allowed to execute without sandboxing.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Char char="•"/>
            </a:pPr>
            <a:r>
              <a:rPr lang="en-US" dirty="0">
                <a:solidFill>
                  <a:srgbClr val="D9D9D9"/>
                </a:solidFill>
              </a:rPr>
              <a:t>Core functionality is still there: Specifying analysis pipeline of scripts to be run upon simulation completion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Char char="•"/>
            </a:pPr>
            <a:r>
              <a:rPr lang="en-US" dirty="0">
                <a:solidFill>
                  <a:srgbClr val="D9D9D9"/>
                </a:solidFill>
              </a:rPr>
              <a:t>Users are provided </a:t>
            </a:r>
            <a:r>
              <a:rPr lang="en-US" dirty="0" err="1">
                <a:solidFill>
                  <a:srgbClr val="D9D9D9"/>
                </a:solidFill>
              </a:rPr>
              <a:t>stdout</a:t>
            </a:r>
            <a:r>
              <a:rPr lang="en-US" dirty="0">
                <a:solidFill>
                  <a:srgbClr val="D9D9D9"/>
                </a:solidFill>
              </a:rPr>
              <a:t> logs and are allowed to write to a predefined file ‘output.txt’ which can be downloaded to their local machine</a:t>
            </a:r>
            <a:endParaRPr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Client: Output Pipeline Editor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318653" y="1460986"/>
            <a:ext cx="479367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Without </a:t>
            </a:r>
            <a:r>
              <a:rPr lang="en-US" sz="2000" i="1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WebDNA</a:t>
            </a:r>
            <a:r>
              <a:rPr lang="en-US" sz="20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>
              <a:solidFill>
                <a:srgbClr val="D9D9D9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Researchers have to write their own analysis code to extract meaningful data from simulations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18652" y="2947802"/>
            <a:ext cx="4793675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Our Analysis Solution</a:t>
            </a:r>
            <a:endParaRPr dirty="0">
              <a:solidFill>
                <a:srgbClr val="D9D9D9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D9D9D9"/>
                </a:solidFill>
                <a:latin typeface="Calibri"/>
                <a:cs typeface="Calibri"/>
                <a:sym typeface="Calibri"/>
              </a:rPr>
              <a:t>Available user scripts can be selected and added to the project pipeline</a:t>
            </a:r>
            <a:endParaRPr dirty="0">
              <a:solidFill>
                <a:srgbClr val="D9D9D9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Pipeline output is provided in a refreshable console window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D9D9D9"/>
                </a:solidFill>
                <a:latin typeface="Calibri"/>
                <a:cs typeface="Calibri"/>
                <a:sym typeface="Calibri"/>
              </a:rPr>
              <a:t>The user output file can be downloaded upon script completion</a:t>
            </a:r>
            <a:endParaRPr dirty="0">
              <a:solidFill>
                <a:srgbClr val="D9D9D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CE10A-032F-4CD6-BC49-17A6B5B1E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1" r="79903"/>
          <a:stretch/>
        </p:blipFill>
        <p:spPr>
          <a:xfrm>
            <a:off x="5601810" y="1460986"/>
            <a:ext cx="5751990" cy="48141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838200" y="1615725"/>
            <a:ext cx="5698200" cy="4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Server </a:t>
            </a:r>
            <a:r>
              <a:rPr lang="en-US" dirty="0">
                <a:solidFill>
                  <a:srgbClr val="D9D9D9"/>
                </a:solidFill>
              </a:rPr>
              <a:t>is hosted</a:t>
            </a: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dirty="0">
                <a:solidFill>
                  <a:srgbClr val="D9D9D9"/>
                </a:solidFill>
              </a:rPr>
              <a:t>a VM owned by the University of Arkansas</a:t>
            </a:r>
            <a:endParaRPr dirty="0">
              <a:solidFill>
                <a:srgbClr val="D9D9D9"/>
              </a:solidFill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Website Files - Node.JS/Express</a:t>
            </a:r>
            <a:endParaRPr dirty="0">
              <a:solidFill>
                <a:srgbClr val="D9D9D9"/>
              </a:solidFill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Server - Django</a:t>
            </a:r>
            <a:endParaRPr dirty="0">
              <a:solidFill>
                <a:srgbClr val="D9D9D9"/>
              </a:solidFill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Database - PostgreSQL Server</a:t>
            </a:r>
            <a:endParaRPr dirty="0">
              <a:solidFill>
                <a:srgbClr val="D9D9D9"/>
              </a:solidFill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Request routing - Nginx</a:t>
            </a:r>
            <a:endParaRPr dirty="0">
              <a:solidFill>
                <a:srgbClr val="D9D9D9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Server: Hosting and Database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046" y="365125"/>
            <a:ext cx="2303325" cy="17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Server: URL Endpoints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Django server uses RESTful URL endpoints to provide functionality to clients.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Endpoints are defined to perform many different tasks</a:t>
            </a: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rgbClr val="D9D9D9"/>
                </a:solidFill>
              </a:rPr>
              <a:t>E.g., Registering Users, Authenticating, Fetching Projects, Creating Projects, Executing Jobs, Querying </a:t>
            </a:r>
            <a:endParaRPr dirty="0">
              <a:solidFill>
                <a:srgbClr val="D9D9D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9D9D9"/>
                </a:solidFill>
              </a:rPr>
              <a:t>   Currently Executing Jobs, Downloading</a:t>
            </a:r>
            <a:endParaRPr dirty="0">
              <a:solidFill>
                <a:srgbClr val="D9D9D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9D9D9"/>
                </a:solidFill>
              </a:rPr>
              <a:t>   Visualization Files, and more.</a:t>
            </a:r>
            <a:endParaRPr dirty="0">
              <a:solidFill>
                <a:srgbClr val="D9D9D9"/>
              </a:solidFill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376" y="4070925"/>
            <a:ext cx="4610700" cy="19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Server: Executing Simulations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rgbClr val="D9D9D9"/>
                </a:solidFill>
              </a:rPr>
              <a:t>Users can execute “jobs” that run a single </a:t>
            </a:r>
            <a:r>
              <a:rPr lang="en-US" dirty="0" err="1">
                <a:solidFill>
                  <a:srgbClr val="D9D9D9"/>
                </a:solidFill>
              </a:rPr>
              <a:t>oxDNA</a:t>
            </a:r>
            <a:r>
              <a:rPr lang="en-US" dirty="0">
                <a:solidFill>
                  <a:srgbClr val="D9D9D9"/>
                </a:solidFill>
              </a:rPr>
              <a:t> simulation given the parameters of the user’s project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rgbClr val="D9D9D9"/>
                </a:solidFill>
              </a:rPr>
              <a:t>Using the Celery asynchronous task scheduler, executions are run according to the number of logical processors available at any given time.</a:t>
            </a: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rgbClr val="D9D9D9"/>
                </a:solidFill>
              </a:rPr>
              <a:t>Users can query the status and current output of a previously executed job (via Celery).</a:t>
            </a:r>
            <a:b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8D88E9-BF1B-4E46-BC88-064F7A474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073" y="4895982"/>
            <a:ext cx="7620660" cy="18777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38200" y="2766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i="1" dirty="0">
                <a:solidFill>
                  <a:srgbClr val="D9D9D9"/>
                </a:solidFill>
              </a:rPr>
              <a:t>Final Demo</a:t>
            </a:r>
            <a:endParaRPr i="1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1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Premise</a:t>
            </a:r>
            <a:r>
              <a:rPr lang="en-US" sz="44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: Here’s the Problem…</a:t>
            </a:r>
            <a:endParaRPr sz="44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oxDNA</a:t>
            </a: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is a widely used DNA simulation software.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It’s clunky, and very inaccessible to most DNA researchers.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Analysis of the </a:t>
            </a:r>
            <a:r>
              <a:rPr lang="en-US" sz="2800" b="0" i="0" u="none" strike="noStrike" cap="none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oxDNA</a:t>
            </a: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output is the main time-consumer for DNA      related research.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endParaRPr dirty="0">
              <a:solidFill>
                <a:srgbClr val="D9D9D9"/>
              </a:solidFill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0" y="3371340"/>
            <a:ext cx="4660899" cy="332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300" y="4572000"/>
            <a:ext cx="3175000" cy="21209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96" name="Shape 96"/>
          <p:cNvSpPr txBox="1"/>
          <p:nvPr/>
        </p:nvSpPr>
        <p:spPr>
          <a:xfrm>
            <a:off x="838200" y="3881437"/>
            <a:ext cx="62649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Because it lacks a UI, file management is also an issue. </a:t>
            </a:r>
            <a:r>
              <a:rPr lang="en-US" sz="28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oxDNA</a:t>
            </a:r>
            <a:r>
              <a:rPr lang="en-US" sz="2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produces many files and it’s up to the user to figure out how to organize them.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Difficult visualization of simulation results</a:t>
            </a:r>
            <a:endParaRPr dirty="0">
              <a:solidFill>
                <a:srgbClr val="D9D9D9"/>
              </a:solidFill>
            </a:endParaRPr>
          </a:p>
          <a:p>
            <a:pPr marL="6350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endParaRPr sz="28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1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r>
              <a:rPr lang="en-US" sz="44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: What hav</a:t>
            </a:r>
            <a:r>
              <a:rPr lang="en-US" dirty="0">
                <a:solidFill>
                  <a:srgbClr val="D9D9D9"/>
                </a:solidFill>
              </a:rPr>
              <a:t>e we done to improve it?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95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We have wrapped most </a:t>
            </a:r>
            <a:r>
              <a:rPr lang="en-US" sz="2800" b="0" i="0" u="none" strike="noStrike" cap="none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oxDNA</a:t>
            </a: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functionality with a streamlined web interface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All input data, simulation visualization, and data analysis take place on our easy-to-use interface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rgbClr val="D9D9D9"/>
                </a:solidFill>
              </a:rPr>
              <a:t>One of the most difficult steps, </a:t>
            </a: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configuring new simulations, can now be done on a clean, sensible UI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We also allow advanced users to download their results and perform offline analysis, if necessary.</a:t>
            </a:r>
            <a:endParaRPr dirty="0">
              <a:solidFill>
                <a:srgbClr val="D9D9D9"/>
              </a:solidFill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3282" y="4898799"/>
            <a:ext cx="5925435" cy="25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1C4CAD-E70C-4310-AF6D-07538C767F5F}"/>
              </a:ext>
            </a:extLst>
          </p:cNvPr>
          <p:cNvSpPr txBox="1"/>
          <p:nvPr/>
        </p:nvSpPr>
        <p:spPr>
          <a:xfrm>
            <a:off x="0" y="4767309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Technologies We Used</a:t>
            </a:r>
            <a:endParaRPr dirty="0">
              <a:solidFill>
                <a:srgbClr val="D9D9D9"/>
              </a:solidFill>
            </a:endParaRPr>
          </a:p>
        </p:txBody>
      </p:sp>
      <p:cxnSp>
        <p:nvCxnSpPr>
          <p:cNvPr id="115" name="Shape 115"/>
          <p:cNvCxnSpPr/>
          <p:nvPr/>
        </p:nvCxnSpPr>
        <p:spPr>
          <a:xfrm>
            <a:off x="5902036" y="1676400"/>
            <a:ext cx="0" cy="4059382"/>
          </a:xfrm>
          <a:prstGeom prst="straightConnector1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Shape 116"/>
          <p:cNvSpPr txBox="1"/>
          <p:nvPr/>
        </p:nvSpPr>
        <p:spPr>
          <a:xfrm>
            <a:off x="2245690" y="1384012"/>
            <a:ext cx="12774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8334652" y="1384012"/>
            <a:ext cx="1170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1163783" y="2244437"/>
            <a:ext cx="5126181" cy="349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Django Python Server </a:t>
            </a:r>
            <a:endParaRPr i="1" dirty="0">
              <a:solidFill>
                <a:srgbClr val="D9D9D9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Listens for HTTPS requests</a:t>
            </a:r>
            <a:endParaRPr dirty="0">
              <a:solidFill>
                <a:srgbClr val="D9D9D9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Serves web pages using the Django HTML renderer</a:t>
            </a:r>
            <a:endParaRPr sz="28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Calibri"/>
              <a:buChar char="•"/>
            </a:pPr>
            <a:r>
              <a:rPr lang="en-US" sz="2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Easy installation and setup of extension packages</a:t>
            </a:r>
            <a:endParaRPr sz="28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PostgreSQL DBMS</a:t>
            </a:r>
            <a:endParaRPr i="1" dirty="0">
              <a:solidFill>
                <a:srgbClr val="D9D9D9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Widely used SQL extension</a:t>
            </a:r>
            <a:endParaRPr dirty="0">
              <a:solidFill>
                <a:srgbClr val="D9D9D9"/>
              </a:solidFill>
            </a:endParaRPr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6227619" y="2245877"/>
            <a:ext cx="4731323" cy="349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Angular2 Framework</a:t>
            </a:r>
            <a:endParaRPr i="1" dirty="0">
              <a:solidFill>
                <a:srgbClr val="D9D9D9"/>
              </a:solidFill>
            </a:endParaRPr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90"/>
              <a:buFont typeface="Arial"/>
              <a:buChar char="•"/>
            </a:pPr>
            <a:r>
              <a:rPr lang="en-US" sz="259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Based on </a:t>
            </a:r>
            <a:r>
              <a:rPr lang="en-US" sz="259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259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endParaRPr sz="259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     rapid development of UIs.</a:t>
            </a:r>
            <a:endParaRPr dirty="0">
              <a:solidFill>
                <a:srgbClr val="D9D9D9"/>
              </a:solidFill>
            </a:endParaRPr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90"/>
              <a:buFont typeface="Arial"/>
              <a:buChar char="•"/>
            </a:pPr>
            <a:r>
              <a:rPr lang="en-US" sz="259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Adapts and extends HTML to present fully dynamic content.</a:t>
            </a:r>
            <a:endParaRPr dirty="0">
              <a:solidFill>
                <a:srgbClr val="D9D9D9"/>
              </a:solidFill>
            </a:endParaRPr>
          </a:p>
          <a:p>
            <a:pPr marL="457200" marR="0" lvl="0" indent="-29273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 i="1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HTMoL</a:t>
            </a:r>
            <a:endParaRPr i="1" dirty="0">
              <a:solidFill>
                <a:srgbClr val="D9D9D9"/>
              </a:solidFill>
            </a:endParaRPr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90"/>
              <a:buFont typeface="Arial"/>
              <a:buChar char="•"/>
            </a:pPr>
            <a:r>
              <a:rPr lang="en-US" sz="259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3D Renderer for browsers (using </a:t>
            </a:r>
            <a:r>
              <a:rPr lang="en-US" sz="259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WebGL</a:t>
            </a:r>
            <a:r>
              <a:rPr lang="en-US" sz="259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srgbClr val="D9D9D9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1824" y="2195812"/>
            <a:ext cx="931981" cy="9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7239" y="4909416"/>
            <a:ext cx="15811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Image result for django logo">
            <a:extLst>
              <a:ext uri="{FF2B5EF4-FFF2-40B4-BE49-F238E27FC236}">
                <a16:creationId xmlns:a16="http://schemas.microsoft.com/office/drawing/2014/main" id="{404B6B12-4E63-4F22-A468-E785B092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7" y="2244437"/>
            <a:ext cx="942977" cy="13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postgres logo">
            <a:extLst>
              <a:ext uri="{FF2B5EF4-FFF2-40B4-BE49-F238E27FC236}">
                <a16:creationId xmlns:a16="http://schemas.microsoft.com/office/drawing/2014/main" id="{60056941-9E4F-4AAE-BA00-0B3384A3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611" y="4820188"/>
            <a:ext cx="1478171" cy="137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Implementation Timeline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39788" y="1912999"/>
            <a:ext cx="5157787" cy="4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914401" y="2319414"/>
            <a:ext cx="3755254" cy="3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Setup of hosting method</a:t>
            </a:r>
            <a:endParaRPr sz="16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Initialization of database schema on hosted PSQL platform</a:t>
            </a:r>
            <a:endParaRPr sz="16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D9D9D9"/>
                </a:solidFill>
              </a:rPr>
              <a:t>POST user authentication</a:t>
            </a:r>
            <a:endParaRPr sz="1600" dirty="0">
              <a:solidFill>
                <a:srgbClr val="D9D9D9"/>
              </a:solidFill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D9D9D9"/>
                </a:solidFill>
              </a:rPr>
              <a:t>GET projects</a:t>
            </a:r>
            <a:endParaRPr sz="1600" dirty="0">
              <a:solidFill>
                <a:srgbClr val="D9D9D9"/>
              </a:solidFill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D9D9D9"/>
                </a:solidFill>
              </a:rPr>
              <a:t>GET project configuration data</a:t>
            </a:r>
            <a:endParaRPr sz="1600" dirty="0">
              <a:solidFill>
                <a:srgbClr val="D9D9D9"/>
              </a:solidFill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D9D9D9"/>
                </a:solidFill>
              </a:rPr>
              <a:t>PUT project configuration data</a:t>
            </a:r>
            <a:endParaRPr sz="1600" dirty="0">
              <a:solidFill>
                <a:srgbClr val="D9D9D9"/>
              </a:solidFill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D9D9D9"/>
                </a:solidFill>
              </a:rPr>
              <a:t>POST specify simulation generation scripts</a:t>
            </a:r>
            <a:endParaRPr sz="1600" dirty="0">
              <a:solidFill>
                <a:srgbClr val="D9D9D9"/>
              </a:solidFill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Execute simulation from project data</a:t>
            </a:r>
            <a:endParaRPr lang="en-US" sz="1600" dirty="0">
              <a:solidFill>
                <a:srgbClr val="D9D9D9"/>
              </a:solidFill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POST specify analysis pipeline</a:t>
            </a:r>
            <a:endParaRPr sz="1600" dirty="0">
              <a:solidFill>
                <a:srgbClr val="D9D9D9"/>
              </a:solidFill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Implementation of file generation </a:t>
            </a:r>
            <a:endParaRPr sz="1600" dirty="0">
              <a:solidFill>
                <a:srgbClr val="D9D9D9"/>
              </a:solidFill>
            </a:endParaRPr>
          </a:p>
          <a:p>
            <a:pPr marL="228600" marR="0" lvl="0" indent="-219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Script uploading and checking</a:t>
            </a:r>
            <a:endParaRPr sz="1600" dirty="0">
              <a:solidFill>
                <a:srgbClr val="D9D9D9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6172200" y="1922524"/>
            <a:ext cx="5183188" cy="42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4"/>
          </p:nvPr>
        </p:nvSpPr>
        <p:spPr>
          <a:xfrm>
            <a:off x="6172200" y="2319425"/>
            <a:ext cx="3825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Login/Registration page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Project management page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Configuration page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Output file visualizer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Output pipeline editor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Custom script manager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Dashboard (integration of pages)</a:t>
            </a:r>
            <a:endParaRPr dirty="0">
              <a:solidFill>
                <a:srgbClr val="D9D9D9"/>
              </a:solidFill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914400" y="1321356"/>
            <a:ext cx="1051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Completed tasks are split into their respective modules</a:t>
            </a:r>
            <a:endParaRPr dirty="0">
              <a:solidFill>
                <a:srgbClr val="D9D9D9"/>
              </a:solidFill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902036" y="1676400"/>
            <a:ext cx="0" cy="40593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Shape 135"/>
          <p:cNvSpPr txBox="1"/>
          <p:nvPr/>
        </p:nvSpPr>
        <p:spPr>
          <a:xfrm>
            <a:off x="4518734" y="1984868"/>
            <a:ext cx="12086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Completed By: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4740676" y="2731501"/>
            <a:ext cx="109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Feb 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4740676" y="3112168"/>
            <a:ext cx="10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Feb 12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4742289" y="5126642"/>
            <a:ext cx="10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April 25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4742289" y="5401982"/>
            <a:ext cx="10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April 25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4739062" y="5677297"/>
            <a:ext cx="10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April 25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9997737" y="2324134"/>
            <a:ext cx="10919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March 15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9997737" y="2648424"/>
            <a:ext cx="109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April 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9997737" y="2970995"/>
            <a:ext cx="109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April 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9997735" y="3284106"/>
            <a:ext cx="1761127" cy="28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April 25 – a few bugs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9997734" y="3596620"/>
            <a:ext cx="1761127" cy="29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April 25 - simplified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9997733" y="3927022"/>
            <a:ext cx="1761127" cy="31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April 25 - simplified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9997733" y="4258927"/>
            <a:ext cx="109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April 25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4740676" y="3411393"/>
            <a:ext cx="10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Feb 12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4740676" y="3673518"/>
            <a:ext cx="10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March 20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4740676" y="3978318"/>
            <a:ext cx="10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March 20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4740676" y="4283118"/>
            <a:ext cx="10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March 20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4740676" y="4819180"/>
            <a:ext cx="10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April 1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136">
            <a:extLst>
              <a:ext uri="{FF2B5EF4-FFF2-40B4-BE49-F238E27FC236}">
                <a16:creationId xmlns:a16="http://schemas.microsoft.com/office/drawing/2014/main" id="{6C4EBE26-095B-416D-9F91-D2D38B92A85C}"/>
              </a:ext>
            </a:extLst>
          </p:cNvPr>
          <p:cNvSpPr txBox="1"/>
          <p:nvPr/>
        </p:nvSpPr>
        <p:spPr>
          <a:xfrm>
            <a:off x="4737262" y="2321874"/>
            <a:ext cx="109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Jan 30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Client: Simulation Configuration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318649" y="1700625"/>
            <a:ext cx="3884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Required Settings</a:t>
            </a:r>
            <a:endParaRPr dirty="0">
              <a:solidFill>
                <a:srgbClr val="D9D9D9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Normally set up with Python scripts in a clunky workflow</a:t>
            </a:r>
            <a:endParaRPr dirty="0">
              <a:solidFill>
                <a:srgbClr val="D9D9D9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Now, reduced to a simple series of steps with the </a:t>
            </a:r>
            <a:r>
              <a:rPr lang="en-US" sz="20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same amount of functionality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18649" y="4198925"/>
            <a:ext cx="41058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Optional Settings</a:t>
            </a:r>
            <a:endParaRPr dirty="0">
              <a:solidFill>
                <a:srgbClr val="D9D9D9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Allows users to run built-in and/or custom scripts on their input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2" name="AutoShape 2" descr="https://files.slack.com/files-pri/T7FSB4PLL-FAFKH0MKK/screenshot_from_2018-04-30_21-07-31.png">
            <a:extLst>
              <a:ext uri="{FF2B5EF4-FFF2-40B4-BE49-F238E27FC236}">
                <a16:creationId xmlns:a16="http://schemas.microsoft.com/office/drawing/2014/main" id="{1B1C384E-6AEE-455B-BF65-30222BF35D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0515" y="0"/>
            <a:ext cx="24183721" cy="624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4CA9A-B1C6-456E-8E19-DC710BA19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00" r="80244" b="-1"/>
          <a:stretch/>
        </p:blipFill>
        <p:spPr>
          <a:xfrm>
            <a:off x="5313628" y="1233056"/>
            <a:ext cx="6040172" cy="51249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9D9D9"/>
                </a:solidFill>
              </a:rPr>
              <a:t>Server: Simulation Configuration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Char char="•"/>
            </a:pPr>
            <a:r>
              <a:rPr lang="en-US" dirty="0" err="1">
                <a:solidFill>
                  <a:srgbClr val="D9D9D9"/>
                </a:solidFill>
              </a:rPr>
              <a:t>oxDNA</a:t>
            </a:r>
            <a:r>
              <a:rPr lang="en-US" dirty="0">
                <a:solidFill>
                  <a:srgbClr val="D9D9D9"/>
                </a:solidFill>
              </a:rPr>
              <a:t> simulations run on server</a:t>
            </a:r>
            <a:endParaRPr dirty="0">
              <a:solidFill>
                <a:srgbClr val="D9D9D9"/>
              </a:solidFill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Char char="•"/>
            </a:pPr>
            <a:r>
              <a:rPr lang="en-US" dirty="0">
                <a:solidFill>
                  <a:srgbClr val="D9D9D9"/>
                </a:solidFill>
              </a:rPr>
              <a:t>File system for projects and custom scripts</a:t>
            </a:r>
            <a:endParaRPr dirty="0">
              <a:solidFill>
                <a:srgbClr val="D9D9D9"/>
              </a:solidFill>
            </a:endParaRPr>
          </a:p>
          <a:p>
            <a: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Projects and scripts as two folders under each user folder</a:t>
            </a:r>
            <a:endParaRPr dirty="0">
              <a:solidFill>
                <a:srgbClr val="D9D9D9"/>
              </a:solidFill>
            </a:endParaRPr>
          </a:p>
          <a:p>
            <a: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Mutable input files</a:t>
            </a:r>
            <a:endParaRPr dirty="0">
              <a:solidFill>
                <a:srgbClr val="D9D9D9"/>
              </a:solidFill>
            </a:endParaRPr>
          </a:p>
          <a:p>
            <a: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New Immutable output files for each project execution</a:t>
            </a:r>
            <a:endParaRPr dirty="0">
              <a:solidFill>
                <a:srgbClr val="D9D9D9"/>
              </a:solidFill>
            </a:endParaRPr>
          </a:p>
          <a:p>
            <a: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Custom script uploads placed under user’s file system</a:t>
            </a:r>
            <a:endParaRPr dirty="0">
              <a:solidFill>
                <a:srgbClr val="D9D9D9"/>
              </a:solidFill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Char char="•"/>
            </a:pPr>
            <a:r>
              <a:rPr lang="en-US" dirty="0">
                <a:solidFill>
                  <a:srgbClr val="D9D9D9"/>
                </a:solidFill>
              </a:rPr>
              <a:t>Utilities</a:t>
            </a:r>
            <a:endParaRPr dirty="0">
              <a:solidFill>
                <a:srgbClr val="D9D9D9"/>
              </a:solidFill>
            </a:endParaRPr>
          </a:p>
          <a:p>
            <a: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We used an Asynchronous task manager ‘Celery’ for </a:t>
            </a:r>
            <a:r>
              <a:rPr lang="en-US" dirty="0" err="1">
                <a:solidFill>
                  <a:srgbClr val="D9D9D9"/>
                </a:solidFill>
              </a:rPr>
              <a:t>oxDNA</a:t>
            </a:r>
            <a:r>
              <a:rPr lang="en-US" dirty="0">
                <a:solidFill>
                  <a:srgbClr val="D9D9D9"/>
                </a:solidFill>
              </a:rPr>
              <a:t> execution</a:t>
            </a:r>
          </a:p>
          <a:p>
            <a:pPr marL="1143000" lvl="2" indent="-228600">
              <a:spcBef>
                <a:spcPts val="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rgbClr val="D9D9D9"/>
                </a:solidFill>
              </a:rPr>
              <a:t>Queue handles load balancing and task scheduling</a:t>
            </a:r>
          </a:p>
          <a:p>
            <a:pPr marL="1143000" lvl="2" indent="-228600">
              <a:spcBef>
                <a:spcPts val="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rgbClr val="D9D9D9"/>
                </a:solidFill>
              </a:rPr>
              <a:t>Tasks can be prematurely terminated without loss of simulation output data</a:t>
            </a:r>
            <a:endParaRPr dirty="0">
              <a:solidFill>
                <a:srgbClr val="D9D9D9"/>
              </a:solidFill>
            </a:endParaRPr>
          </a:p>
          <a:p>
            <a: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Input and Sequence file generation</a:t>
            </a:r>
            <a:endParaRPr dirty="0">
              <a:solidFill>
                <a:srgbClr val="D9D9D9"/>
              </a:solidFill>
            </a:endParaRPr>
          </a:p>
          <a:p>
            <a: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•"/>
            </a:pPr>
            <a:r>
              <a:rPr lang="en-US" dirty="0">
                <a:solidFill>
                  <a:srgbClr val="D9D9D9"/>
                </a:solidFill>
              </a:rPr>
              <a:t>Optional </a:t>
            </a:r>
            <a:r>
              <a:rPr lang="en-US" dirty="0" err="1">
                <a:solidFill>
                  <a:srgbClr val="D9D9D9"/>
                </a:solidFill>
              </a:rPr>
              <a:t>util</a:t>
            </a:r>
            <a:r>
              <a:rPr lang="en-US" dirty="0">
                <a:solidFill>
                  <a:srgbClr val="D9D9D9"/>
                </a:solidFill>
              </a:rPr>
              <a:t> scripts are made available to users</a:t>
            </a:r>
            <a:endParaRPr dirty="0">
              <a:solidFill>
                <a:srgbClr val="D9D9D9"/>
              </a:solidFill>
            </a:endParaRPr>
          </a:p>
          <a:p>
            <a:pPr marL="1143000" lvl="2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•"/>
            </a:pPr>
            <a:r>
              <a:rPr lang="en-US" dirty="0">
                <a:solidFill>
                  <a:srgbClr val="D9D9D9"/>
                </a:solidFill>
              </a:rPr>
              <a:t>Additional Input and output files</a:t>
            </a:r>
            <a:endParaRPr dirty="0">
              <a:solidFill>
                <a:srgbClr val="D9D9D9"/>
              </a:solidFill>
            </a:endParaRPr>
          </a:p>
          <a:p>
            <a:pPr marL="1143000" lvl="2" indent="-228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•"/>
            </a:pPr>
            <a:r>
              <a:rPr lang="en-US" dirty="0">
                <a:solidFill>
                  <a:srgbClr val="D9D9D9"/>
                </a:solidFill>
              </a:rPr>
              <a:t>Provides extra analysis functionality</a:t>
            </a:r>
            <a:endParaRPr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Client: Simulation Visualization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318650" y="1460974"/>
            <a:ext cx="4494600" cy="488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HTMoL</a:t>
            </a:r>
            <a:r>
              <a:rPr lang="en-US" sz="20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Visualizer</a:t>
            </a:r>
            <a:endParaRPr sz="2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Calibri"/>
              <a:buChar char="•"/>
            </a:pPr>
            <a:r>
              <a:rPr lang="en-US" sz="20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HTMoL</a:t>
            </a: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visualizer is embedded onto client side</a:t>
            </a:r>
            <a:endParaRPr sz="2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Calibri"/>
              <a:buChar char="•"/>
            </a:pPr>
            <a:r>
              <a:rPr lang="en-US" sz="20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HTMoL</a:t>
            </a: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reads from a </a:t>
            </a:r>
            <a:r>
              <a:rPr lang="en-US" sz="20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pdb</a:t>
            </a: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file generated by </a:t>
            </a:r>
            <a:r>
              <a:rPr lang="en-US" sz="20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oxDNA</a:t>
            </a: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with a trajectory output file from the server side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Calibri"/>
              <a:buChar char="•"/>
            </a:pPr>
            <a:r>
              <a:rPr lang="en-US" sz="20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HTMoL</a:t>
            </a: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also makes use of an ‘XTC’ file which is created using a chemistry software called </a:t>
            </a:r>
            <a:r>
              <a:rPr lang="en-US" sz="20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Gromacs</a:t>
            </a:r>
            <a:endParaRPr sz="2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Calibri"/>
              <a:buChar char="•"/>
            </a:pPr>
            <a:r>
              <a:rPr lang="en-US" sz="20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oxDNA</a:t>
            </a: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provides an incremental trajectory file for incremental visualization which is converted to and XTC using </a:t>
            </a:r>
            <a:r>
              <a:rPr lang="en-US" sz="20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Gromacs</a:t>
            </a:r>
            <a:endParaRPr sz="2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Calibri"/>
              <a:buChar char="•"/>
            </a:pPr>
            <a:r>
              <a:rPr lang="en-US" sz="20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All output files are cached in the server filesystem</a:t>
            </a:r>
            <a:endParaRPr sz="2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625" y="1312663"/>
            <a:ext cx="7116726" cy="4232675"/>
          </a:xfrm>
          <a:prstGeom prst="rect">
            <a:avLst/>
          </a:prstGeom>
          <a:noFill/>
          <a:ln>
            <a:noFill/>
          </a:ln>
          <a:effectLst>
            <a:outerShdw blurRad="400050" dist="257175" dir="3120000" algn="bl" rotWithShape="0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1043</Words>
  <Application>Microsoft Office PowerPoint</Application>
  <PresentationFormat>Widescreen</PresentationFormat>
  <Paragraphs>151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Roboto Slab Light</vt:lpstr>
      <vt:lpstr>Roboto Slab</vt:lpstr>
      <vt:lpstr>Office Theme</vt:lpstr>
      <vt:lpstr>PowerPoint Presentation</vt:lpstr>
      <vt:lpstr>Premise: Here’s the Problem…</vt:lpstr>
      <vt:lpstr>Objective: What have we done to improve it?</vt:lpstr>
      <vt:lpstr>PowerPoint Presentation</vt:lpstr>
      <vt:lpstr>Technologies We Used</vt:lpstr>
      <vt:lpstr>Implementation Timeline</vt:lpstr>
      <vt:lpstr>Client: Simulation Configuration</vt:lpstr>
      <vt:lpstr>Server: Simulation Configuration</vt:lpstr>
      <vt:lpstr>Client: Simulation Visualization</vt:lpstr>
      <vt:lpstr>Looking Back: Simulation Visualization Problems</vt:lpstr>
      <vt:lpstr>Client: Custom Script Uploader</vt:lpstr>
      <vt:lpstr>Looking Back: Custom Script Execution Manager</vt:lpstr>
      <vt:lpstr>Client: Output Pipeline Editor</vt:lpstr>
      <vt:lpstr>Server: Hosting and Database</vt:lpstr>
      <vt:lpstr>Server: URL Endpoints</vt:lpstr>
      <vt:lpstr>Server: Executing Simulations</vt:lpstr>
      <vt:lpstr>Final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Darling</dc:creator>
  <cp:lastModifiedBy>David Darling</cp:lastModifiedBy>
  <cp:revision>9</cp:revision>
  <dcterms:modified xsi:type="dcterms:W3CDTF">2018-05-01T04:35:24Z</dcterms:modified>
</cp:coreProperties>
</file>